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Lst>
  <p:sldSz cx="18288000" cy="10287000"/>
  <p:notesSz cx="6858000" cy="9144000"/>
  <p:embeddedFontLst>
    <p:embeddedFont>
      <p:font typeface="Libre Baskerville Bold" charset="1" panose="02000000000000000000"/>
      <p:regular r:id="rId15"/>
    </p:embeddedFont>
    <p:embeddedFont>
      <p:font typeface="Now" charset="1" panose="00000500000000000000"/>
      <p:regular r:id="rId16"/>
    </p:embeddedFont>
    <p:embeddedFont>
      <p:font typeface="Libre Baskerville" charset="1" panose="02000000000000000000"/>
      <p:regular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fonts/font15.fntdata" Type="http://schemas.openxmlformats.org/officeDocument/2006/relationships/font"/><Relationship Id="rId16" Target="fonts/font16.fntdata" Type="http://schemas.openxmlformats.org/officeDocument/2006/relationships/font"/><Relationship Id="rId17" Target="fonts/font17.fntdata" Type="http://schemas.openxmlformats.org/officeDocument/2006/relationships/font"/><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 Id="rId3" Target="../media/image6.png" Type="http://schemas.openxmlformats.org/officeDocument/2006/relationships/image"/><Relationship Id="rId4" Target="../media/image7.png" Type="http://schemas.openxmlformats.org/officeDocument/2006/relationships/image"/><Relationship Id="rId5" Target="../media/image8.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0.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1.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2.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767090" y="-561113"/>
            <a:ext cx="19480788" cy="10848113"/>
          </a:xfrm>
          <a:custGeom>
            <a:avLst/>
            <a:gdLst/>
            <a:ahLst/>
            <a:cxnLst/>
            <a:rect r="r" b="b" t="t" l="l"/>
            <a:pathLst>
              <a:path h="10848113" w="19480788">
                <a:moveTo>
                  <a:pt x="0" y="0"/>
                </a:moveTo>
                <a:lnTo>
                  <a:pt x="19480788" y="0"/>
                </a:lnTo>
                <a:lnTo>
                  <a:pt x="19480788" y="10848113"/>
                </a:lnTo>
                <a:lnTo>
                  <a:pt x="0" y="10848113"/>
                </a:lnTo>
                <a:lnTo>
                  <a:pt x="0" y="0"/>
                </a:lnTo>
                <a:close/>
              </a:path>
            </a:pathLst>
          </a:custGeom>
          <a:blipFill>
            <a:blip r:embed="rId2"/>
            <a:stretch>
              <a:fillRect l="0" t="-22192" r="0" b="-12490"/>
            </a:stretch>
          </a:blipFill>
        </p:spPr>
      </p:sp>
      <p:grpSp>
        <p:nvGrpSpPr>
          <p:cNvPr name="Group 3" id="3"/>
          <p:cNvGrpSpPr/>
          <p:nvPr/>
        </p:nvGrpSpPr>
        <p:grpSpPr>
          <a:xfrm rot="0">
            <a:off x="-425698" y="-1136492"/>
            <a:ext cx="19139396" cy="3682339"/>
            <a:chOff x="0" y="0"/>
            <a:chExt cx="5040829" cy="969834"/>
          </a:xfrm>
        </p:grpSpPr>
        <p:sp>
          <p:nvSpPr>
            <p:cNvPr name="Freeform 4" id="4"/>
            <p:cNvSpPr/>
            <p:nvPr/>
          </p:nvSpPr>
          <p:spPr>
            <a:xfrm flipH="false" flipV="false" rot="0">
              <a:off x="0" y="0"/>
              <a:ext cx="5040829" cy="969834"/>
            </a:xfrm>
            <a:custGeom>
              <a:avLst/>
              <a:gdLst/>
              <a:ahLst/>
              <a:cxnLst/>
              <a:rect r="r" b="b" t="t" l="l"/>
              <a:pathLst>
                <a:path h="969834" w="5040829">
                  <a:moveTo>
                    <a:pt x="0" y="0"/>
                  </a:moveTo>
                  <a:lnTo>
                    <a:pt x="5040829" y="0"/>
                  </a:lnTo>
                  <a:lnTo>
                    <a:pt x="5040829" y="969834"/>
                  </a:lnTo>
                  <a:lnTo>
                    <a:pt x="0" y="969834"/>
                  </a:lnTo>
                  <a:close/>
                </a:path>
              </a:pathLst>
            </a:custGeom>
            <a:solidFill>
              <a:srgbClr val="627C61"/>
            </a:solidFill>
          </p:spPr>
        </p:sp>
        <p:sp>
          <p:nvSpPr>
            <p:cNvPr name="TextBox 5" id="5"/>
            <p:cNvSpPr txBox="true"/>
            <p:nvPr/>
          </p:nvSpPr>
          <p:spPr>
            <a:xfrm>
              <a:off x="0" y="-28575"/>
              <a:ext cx="5040829" cy="998409"/>
            </a:xfrm>
            <a:prstGeom prst="rect">
              <a:avLst/>
            </a:prstGeom>
          </p:spPr>
          <p:txBody>
            <a:bodyPr anchor="ctr" rtlCol="false" tIns="50800" lIns="50800" bIns="50800" rIns="50800"/>
            <a:lstStyle/>
            <a:p>
              <a:pPr algn="ctr">
                <a:lnSpc>
                  <a:spcPts val="2659"/>
                </a:lnSpc>
                <a:spcBef>
                  <a:spcPct val="0"/>
                </a:spcBef>
              </a:pPr>
            </a:p>
          </p:txBody>
        </p:sp>
      </p:grpSp>
      <p:sp>
        <p:nvSpPr>
          <p:cNvPr name="TextBox 6" id="6"/>
          <p:cNvSpPr txBox="true"/>
          <p:nvPr/>
        </p:nvSpPr>
        <p:spPr>
          <a:xfrm rot="0">
            <a:off x="2726285" y="601287"/>
            <a:ext cx="12835431" cy="1403764"/>
          </a:xfrm>
          <a:prstGeom prst="rect">
            <a:avLst/>
          </a:prstGeom>
        </p:spPr>
        <p:txBody>
          <a:bodyPr anchor="t" rtlCol="false" tIns="0" lIns="0" bIns="0" rIns="0">
            <a:spAutoFit/>
          </a:bodyPr>
          <a:lstStyle/>
          <a:p>
            <a:pPr algn="ctr">
              <a:lnSpc>
                <a:spcPts val="11141"/>
              </a:lnSpc>
            </a:pPr>
            <a:r>
              <a:rPr lang="en-US" b="true" sz="9057">
                <a:solidFill>
                  <a:srgbClr val="FFDF87"/>
                </a:solidFill>
                <a:latin typeface="Libre Baskerville Bold"/>
                <a:ea typeface="Libre Baskerville Bold"/>
                <a:cs typeface="Libre Baskerville Bold"/>
                <a:sym typeface="Libre Baskerville Bold"/>
              </a:rPr>
              <a:t>Castello Carmagnola</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grpSp>
        <p:nvGrpSpPr>
          <p:cNvPr name="Group 3" id="3"/>
          <p:cNvGrpSpPr/>
          <p:nvPr/>
        </p:nvGrpSpPr>
        <p:grpSpPr>
          <a:xfrm rot="0">
            <a:off x="0" y="7480724"/>
            <a:ext cx="18288000" cy="2806276"/>
            <a:chOff x="0" y="0"/>
            <a:chExt cx="4816593" cy="739101"/>
          </a:xfrm>
        </p:grpSpPr>
        <p:sp>
          <p:nvSpPr>
            <p:cNvPr name="Freeform 4" id="4"/>
            <p:cNvSpPr/>
            <p:nvPr/>
          </p:nvSpPr>
          <p:spPr>
            <a:xfrm flipH="false" flipV="false" rot="0">
              <a:off x="0" y="0"/>
              <a:ext cx="4816592" cy="739101"/>
            </a:xfrm>
            <a:custGeom>
              <a:avLst/>
              <a:gdLst/>
              <a:ahLst/>
              <a:cxnLst/>
              <a:rect r="r" b="b" t="t" l="l"/>
              <a:pathLst>
                <a:path h="739101" w="4816592">
                  <a:moveTo>
                    <a:pt x="0" y="0"/>
                  </a:moveTo>
                  <a:lnTo>
                    <a:pt x="4816592" y="0"/>
                  </a:lnTo>
                  <a:lnTo>
                    <a:pt x="4816592" y="739101"/>
                  </a:lnTo>
                  <a:lnTo>
                    <a:pt x="0" y="739101"/>
                  </a:lnTo>
                  <a:close/>
                </a:path>
              </a:pathLst>
            </a:custGeom>
            <a:solidFill>
              <a:srgbClr val="627C61">
                <a:alpha val="72941"/>
              </a:srgbClr>
            </a:solidFill>
          </p:spPr>
        </p:sp>
        <p:sp>
          <p:nvSpPr>
            <p:cNvPr name="TextBox 5" id="5"/>
            <p:cNvSpPr txBox="true"/>
            <p:nvPr/>
          </p:nvSpPr>
          <p:spPr>
            <a:xfrm>
              <a:off x="0" y="-28575"/>
              <a:ext cx="4816593" cy="767676"/>
            </a:xfrm>
            <a:prstGeom prst="rect">
              <a:avLst/>
            </a:prstGeom>
          </p:spPr>
          <p:txBody>
            <a:bodyPr anchor="ctr" rtlCol="false" tIns="50800" lIns="50800" bIns="50800" rIns="50800"/>
            <a:lstStyle/>
            <a:p>
              <a:pPr algn="ctr">
                <a:lnSpc>
                  <a:spcPts val="2659"/>
                </a:lnSpc>
              </a:pPr>
            </a:p>
          </p:txBody>
        </p:sp>
      </p:grpSp>
      <p:sp>
        <p:nvSpPr>
          <p:cNvPr name="TextBox 6" id="6"/>
          <p:cNvSpPr txBox="true"/>
          <p:nvPr/>
        </p:nvSpPr>
        <p:spPr>
          <a:xfrm rot="0">
            <a:off x="0" y="8184648"/>
            <a:ext cx="18288000" cy="1379379"/>
          </a:xfrm>
          <a:prstGeom prst="rect">
            <a:avLst/>
          </a:prstGeom>
        </p:spPr>
        <p:txBody>
          <a:bodyPr anchor="t" rtlCol="false" tIns="0" lIns="0" bIns="0" rIns="0">
            <a:spAutoFit/>
          </a:bodyPr>
          <a:lstStyle/>
          <a:p>
            <a:pPr algn="ctr">
              <a:lnSpc>
                <a:spcPts val="3638"/>
              </a:lnSpc>
              <a:spcBef>
                <a:spcPct val="0"/>
              </a:spcBef>
            </a:pPr>
            <a:r>
              <a:rPr lang="en-US" b="true" sz="2958">
                <a:solidFill>
                  <a:srgbClr val="FFDF87"/>
                </a:solidFill>
                <a:latin typeface="Libre Baskerville Bold"/>
                <a:ea typeface="Libre Baskerville Bold"/>
                <a:cs typeface="Libre Baskerville Bold"/>
                <a:sym typeface="Libre Baskerville Bold"/>
              </a:rPr>
              <a:t>Il Castello Carmagnola si trova a Clusane sul Lago, una frazione del comune di Iseo, in provincia di Brescia, Lombardia. Situato su un promontorio che domina la parte sud del Lago d'Iseo, offre una vista panoramica suggestiva.</a:t>
            </a:r>
          </a:p>
        </p:txBody>
      </p:sp>
      <p:sp>
        <p:nvSpPr>
          <p:cNvPr name="TextBox 7" id="7"/>
          <p:cNvSpPr txBox="true"/>
          <p:nvPr/>
        </p:nvSpPr>
        <p:spPr>
          <a:xfrm rot="0">
            <a:off x="6867547" y="6768949"/>
            <a:ext cx="4552906" cy="1385450"/>
          </a:xfrm>
          <a:prstGeom prst="rect">
            <a:avLst/>
          </a:prstGeom>
        </p:spPr>
        <p:txBody>
          <a:bodyPr anchor="t" rtlCol="false" tIns="0" lIns="0" bIns="0" rIns="0">
            <a:spAutoFit/>
          </a:bodyPr>
          <a:lstStyle/>
          <a:p>
            <a:pPr algn="ctr">
              <a:lnSpc>
                <a:spcPts val="10903"/>
              </a:lnSpc>
            </a:pPr>
            <a:r>
              <a:rPr lang="en-US" b="true" sz="8864">
                <a:solidFill>
                  <a:srgbClr val="FFDF87"/>
                </a:solidFill>
                <a:latin typeface="Libre Baskerville Bold"/>
                <a:ea typeface="Libre Baskerville Bold"/>
                <a:cs typeface="Libre Baskerville Bold"/>
                <a:sym typeface="Libre Baskerville Bold"/>
              </a:rPr>
              <a:t>Dove</a:t>
            </a:r>
          </a:p>
        </p:txBody>
      </p:sp>
      <p:sp>
        <p:nvSpPr>
          <p:cNvPr name="AutoShape 8" id="8"/>
          <p:cNvSpPr/>
          <p:nvPr/>
        </p:nvSpPr>
        <p:spPr>
          <a:xfrm flipV="true">
            <a:off x="0" y="7480724"/>
            <a:ext cx="6867547" cy="19050"/>
          </a:xfrm>
          <a:prstGeom prst="line">
            <a:avLst/>
          </a:prstGeom>
          <a:ln cap="flat" w="38100">
            <a:solidFill>
              <a:srgbClr val="FFDF87"/>
            </a:solidFill>
            <a:prstDash val="solid"/>
            <a:headEnd type="none" len="sm" w="sm"/>
            <a:tailEnd type="none" len="sm" w="sm"/>
          </a:ln>
        </p:spPr>
      </p:sp>
      <p:sp>
        <p:nvSpPr>
          <p:cNvPr name="AutoShape 9" id="9"/>
          <p:cNvSpPr/>
          <p:nvPr/>
        </p:nvSpPr>
        <p:spPr>
          <a:xfrm>
            <a:off x="11420453" y="7480724"/>
            <a:ext cx="6867547" cy="38100"/>
          </a:xfrm>
          <a:prstGeom prst="line">
            <a:avLst/>
          </a:prstGeom>
          <a:ln cap="flat" w="38100">
            <a:solidFill>
              <a:srgbClr val="FFDF87"/>
            </a:solidFill>
            <a:prstDash val="solid"/>
            <a:headEnd type="none" len="sm" w="sm"/>
            <a:tailEnd type="none" len="sm" w="sm"/>
          </a:ln>
        </p:spPr>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627C61"/>
        </a:solidFill>
      </p:bgPr>
    </p:bg>
    <p:spTree>
      <p:nvGrpSpPr>
        <p:cNvPr id="1" name=""/>
        <p:cNvGrpSpPr/>
        <p:nvPr/>
      </p:nvGrpSpPr>
      <p:grpSpPr>
        <a:xfrm>
          <a:off x="0" y="0"/>
          <a:ext cx="0" cy="0"/>
          <a:chOff x="0" y="0"/>
          <a:chExt cx="0" cy="0"/>
        </a:xfrm>
      </p:grpSpPr>
      <p:sp>
        <p:nvSpPr>
          <p:cNvPr name="AutoShape 2" id="2"/>
          <p:cNvSpPr/>
          <p:nvPr/>
        </p:nvSpPr>
        <p:spPr>
          <a:xfrm flipV="true">
            <a:off x="-7935284" y="1776823"/>
            <a:ext cx="11797037" cy="38100"/>
          </a:xfrm>
          <a:prstGeom prst="line">
            <a:avLst/>
          </a:prstGeom>
          <a:ln cap="flat" w="38100">
            <a:solidFill>
              <a:srgbClr val="FFDF87"/>
            </a:solidFill>
            <a:prstDash val="solid"/>
            <a:headEnd type="none" len="sm" w="sm"/>
            <a:tailEnd type="none" len="sm" w="sm"/>
          </a:ln>
        </p:spPr>
      </p:sp>
      <p:sp>
        <p:nvSpPr>
          <p:cNvPr name="Freeform 3" id="3"/>
          <p:cNvSpPr/>
          <p:nvPr/>
        </p:nvSpPr>
        <p:spPr>
          <a:xfrm flipH="false" flipV="false" rot="0">
            <a:off x="9874517" y="0"/>
            <a:ext cx="8413483" cy="10287000"/>
          </a:xfrm>
          <a:custGeom>
            <a:avLst/>
            <a:gdLst/>
            <a:ahLst/>
            <a:cxnLst/>
            <a:rect r="r" b="b" t="t" l="l"/>
            <a:pathLst>
              <a:path h="10287000" w="8413483">
                <a:moveTo>
                  <a:pt x="0" y="0"/>
                </a:moveTo>
                <a:lnTo>
                  <a:pt x="8413483" y="0"/>
                </a:lnTo>
                <a:lnTo>
                  <a:pt x="8413483" y="10287000"/>
                </a:lnTo>
                <a:lnTo>
                  <a:pt x="0" y="10287000"/>
                </a:lnTo>
                <a:lnTo>
                  <a:pt x="0" y="0"/>
                </a:lnTo>
                <a:close/>
              </a:path>
            </a:pathLst>
          </a:custGeom>
          <a:blipFill>
            <a:blip r:embed="rId2"/>
            <a:stretch>
              <a:fillRect l="-16142" t="0" r="-46684" b="0"/>
            </a:stretch>
          </a:blipFill>
        </p:spPr>
      </p:sp>
      <p:sp>
        <p:nvSpPr>
          <p:cNvPr name="TextBox 4" id="4"/>
          <p:cNvSpPr txBox="true"/>
          <p:nvPr/>
        </p:nvSpPr>
        <p:spPr>
          <a:xfrm rot="0">
            <a:off x="4867758" y="1312686"/>
            <a:ext cx="6829946" cy="985425"/>
          </a:xfrm>
          <a:prstGeom prst="rect">
            <a:avLst/>
          </a:prstGeom>
        </p:spPr>
        <p:txBody>
          <a:bodyPr anchor="t" rtlCol="false" tIns="0" lIns="0" bIns="0" rIns="0">
            <a:spAutoFit/>
          </a:bodyPr>
          <a:lstStyle/>
          <a:p>
            <a:pPr algn="l">
              <a:lnSpc>
                <a:spcPts val="7820"/>
              </a:lnSpc>
            </a:pPr>
            <a:r>
              <a:rPr lang="en-US" sz="6358" b="true">
                <a:solidFill>
                  <a:srgbClr val="FFDF87"/>
                </a:solidFill>
                <a:latin typeface="Libre Baskerville Bold"/>
                <a:ea typeface="Libre Baskerville Bold"/>
                <a:cs typeface="Libre Baskerville Bold"/>
                <a:sym typeface="Libre Baskerville Bold"/>
              </a:rPr>
              <a:t>La storia</a:t>
            </a:r>
          </a:p>
        </p:txBody>
      </p:sp>
      <p:sp>
        <p:nvSpPr>
          <p:cNvPr name="TextBox 5" id="5"/>
          <p:cNvSpPr txBox="true"/>
          <p:nvPr/>
        </p:nvSpPr>
        <p:spPr>
          <a:xfrm rot="0">
            <a:off x="1028700" y="2705260"/>
            <a:ext cx="8471742" cy="3575558"/>
          </a:xfrm>
          <a:prstGeom prst="rect">
            <a:avLst/>
          </a:prstGeom>
        </p:spPr>
        <p:txBody>
          <a:bodyPr anchor="t" rtlCol="false" tIns="0" lIns="0" bIns="0" rIns="0">
            <a:spAutoFit/>
          </a:bodyPr>
          <a:lstStyle/>
          <a:p>
            <a:pPr algn="just">
              <a:lnSpc>
                <a:spcPts val="3556"/>
              </a:lnSpc>
            </a:pPr>
            <a:r>
              <a:rPr lang="en-US" sz="2800">
                <a:solidFill>
                  <a:srgbClr val="FFDF87"/>
                </a:solidFill>
                <a:latin typeface="Now"/>
                <a:ea typeface="Now"/>
                <a:cs typeface="Now"/>
                <a:sym typeface="Now"/>
              </a:rPr>
              <a:t>Le origini del castello risalgono al XIV secolo, quando fu edificato all'esterno del castrum di Clusane, appartenente nell'XI secolo alla famiglia longobarda dei Mozzi. Probabilmente, gli autori della costruzione furono gli Oldofredi, nobili iseani di fazione ghibellina con stretti rapporti politici con le signorie dei Della Scala e dei Visconti.</a:t>
            </a:r>
          </a:p>
        </p:txBody>
      </p:sp>
      <p:sp>
        <p:nvSpPr>
          <p:cNvPr name="TextBox 6" id="6"/>
          <p:cNvSpPr txBox="true"/>
          <p:nvPr/>
        </p:nvSpPr>
        <p:spPr>
          <a:xfrm rot="0">
            <a:off x="1028700" y="6690393"/>
            <a:ext cx="8471742" cy="2680208"/>
          </a:xfrm>
          <a:prstGeom prst="rect">
            <a:avLst/>
          </a:prstGeom>
        </p:spPr>
        <p:txBody>
          <a:bodyPr anchor="t" rtlCol="false" tIns="0" lIns="0" bIns="0" rIns="0">
            <a:spAutoFit/>
          </a:bodyPr>
          <a:lstStyle/>
          <a:p>
            <a:pPr algn="just">
              <a:lnSpc>
                <a:spcPts val="3556"/>
              </a:lnSpc>
            </a:pPr>
            <a:r>
              <a:rPr lang="en-US" sz="2800">
                <a:solidFill>
                  <a:srgbClr val="FFDF87"/>
                </a:solidFill>
                <a:latin typeface="Now"/>
                <a:ea typeface="Now"/>
                <a:cs typeface="Now"/>
                <a:sym typeface="Now"/>
              </a:rPr>
              <a:t>Il nome "Carmagnola" deriva da Francesco Bussone, noto come il Conte di Carmagnola, un celebre condottiero del XV secolo. Dopo la vittoria nella Battaglia di Maclodio nel 1427, la Repubblica di Venezia gli donò il castello come ricompensa per i servizi resi.</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627C61"/>
        </a:solidFill>
      </p:bgPr>
    </p:bg>
    <p:spTree>
      <p:nvGrpSpPr>
        <p:cNvPr id="1" name=""/>
        <p:cNvGrpSpPr/>
        <p:nvPr/>
      </p:nvGrpSpPr>
      <p:grpSpPr>
        <a:xfrm>
          <a:off x="0" y="0"/>
          <a:ext cx="0" cy="0"/>
          <a:chOff x="0" y="0"/>
          <a:chExt cx="0" cy="0"/>
        </a:xfrm>
      </p:grpSpPr>
      <p:sp>
        <p:nvSpPr>
          <p:cNvPr name="TextBox 2" id="2"/>
          <p:cNvSpPr txBox="true"/>
          <p:nvPr/>
        </p:nvSpPr>
        <p:spPr>
          <a:xfrm rot="0">
            <a:off x="1028700" y="1009650"/>
            <a:ext cx="6829946" cy="985425"/>
          </a:xfrm>
          <a:prstGeom prst="rect">
            <a:avLst/>
          </a:prstGeom>
        </p:spPr>
        <p:txBody>
          <a:bodyPr anchor="t" rtlCol="false" tIns="0" lIns="0" bIns="0" rIns="0">
            <a:spAutoFit/>
          </a:bodyPr>
          <a:lstStyle/>
          <a:p>
            <a:pPr algn="l">
              <a:lnSpc>
                <a:spcPts val="7820"/>
              </a:lnSpc>
            </a:pPr>
            <a:r>
              <a:rPr lang="en-US" sz="6358" b="true">
                <a:solidFill>
                  <a:srgbClr val="FFDF87"/>
                </a:solidFill>
                <a:latin typeface="Libre Baskerville Bold"/>
                <a:ea typeface="Libre Baskerville Bold"/>
                <a:cs typeface="Libre Baskerville Bold"/>
                <a:sym typeface="Libre Baskerville Bold"/>
              </a:rPr>
              <a:t>Architettura</a:t>
            </a:r>
          </a:p>
        </p:txBody>
      </p:sp>
      <p:sp>
        <p:nvSpPr>
          <p:cNvPr name="AutoShape 3" id="3"/>
          <p:cNvSpPr/>
          <p:nvPr/>
        </p:nvSpPr>
        <p:spPr>
          <a:xfrm rot="-11102">
            <a:off x="7185510" y="1530937"/>
            <a:ext cx="11797099" cy="0"/>
          </a:xfrm>
          <a:prstGeom prst="line">
            <a:avLst/>
          </a:prstGeom>
          <a:ln cap="flat" w="38100">
            <a:solidFill>
              <a:srgbClr val="FFDF87"/>
            </a:solidFill>
            <a:prstDash val="solid"/>
            <a:headEnd type="none" len="sm" w="sm"/>
            <a:tailEnd type="none" len="sm" w="sm"/>
          </a:ln>
        </p:spPr>
      </p:sp>
      <p:grpSp>
        <p:nvGrpSpPr>
          <p:cNvPr name="Group 4" id="4"/>
          <p:cNvGrpSpPr/>
          <p:nvPr/>
        </p:nvGrpSpPr>
        <p:grpSpPr>
          <a:xfrm rot="0">
            <a:off x="0" y="5028387"/>
            <a:ext cx="18288000" cy="5246370"/>
            <a:chOff x="0" y="0"/>
            <a:chExt cx="2833290" cy="812800"/>
          </a:xfrm>
        </p:grpSpPr>
        <p:sp>
          <p:nvSpPr>
            <p:cNvPr name="Freeform 5" id="5"/>
            <p:cNvSpPr/>
            <p:nvPr/>
          </p:nvSpPr>
          <p:spPr>
            <a:xfrm flipH="false" flipV="false" rot="0">
              <a:off x="0" y="0"/>
              <a:ext cx="2833290" cy="812800"/>
            </a:xfrm>
            <a:custGeom>
              <a:avLst/>
              <a:gdLst/>
              <a:ahLst/>
              <a:cxnLst/>
              <a:rect r="r" b="b" t="t" l="l"/>
              <a:pathLst>
                <a:path h="812800" w="2833290">
                  <a:moveTo>
                    <a:pt x="0" y="0"/>
                  </a:moveTo>
                  <a:lnTo>
                    <a:pt x="2833290" y="0"/>
                  </a:lnTo>
                  <a:lnTo>
                    <a:pt x="2833290" y="812800"/>
                  </a:lnTo>
                  <a:lnTo>
                    <a:pt x="0" y="812800"/>
                  </a:lnTo>
                  <a:close/>
                </a:path>
              </a:pathLst>
            </a:custGeom>
            <a:blipFill>
              <a:blip r:embed="rId2"/>
              <a:stretch>
                <a:fillRect l="0" t="-26985" r="0" b="-4169"/>
              </a:stretch>
            </a:blipFill>
          </p:spPr>
        </p:sp>
      </p:grpSp>
      <p:sp>
        <p:nvSpPr>
          <p:cNvPr name="TextBox 6" id="6"/>
          <p:cNvSpPr txBox="true"/>
          <p:nvPr/>
        </p:nvSpPr>
        <p:spPr>
          <a:xfrm rot="0">
            <a:off x="1057275" y="2386279"/>
            <a:ext cx="11426937" cy="2232533"/>
          </a:xfrm>
          <a:prstGeom prst="rect">
            <a:avLst/>
          </a:prstGeom>
        </p:spPr>
        <p:txBody>
          <a:bodyPr anchor="t" rtlCol="false" tIns="0" lIns="0" bIns="0" rIns="0">
            <a:spAutoFit/>
          </a:bodyPr>
          <a:lstStyle/>
          <a:p>
            <a:pPr algn="just">
              <a:lnSpc>
                <a:spcPts val="3556"/>
              </a:lnSpc>
            </a:pPr>
            <a:r>
              <a:rPr lang="en-US" sz="2800">
                <a:solidFill>
                  <a:srgbClr val="FFDF87"/>
                </a:solidFill>
                <a:latin typeface="Now"/>
                <a:ea typeface="Now"/>
                <a:cs typeface="Now"/>
                <a:sym typeface="Now"/>
              </a:rPr>
              <a:t>Il castello conserva elementi architettonici tipici delle fortificazioni medievali, con mura possenti e torri di avvistamento. Gli interni presentano saloni con soffitti in legno dipinto e pareti affrescate, che testimoniano l'importanza storica e artistica della struttura.</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627C61"/>
        </a:solidFill>
      </p:bgPr>
    </p:bg>
    <p:spTree>
      <p:nvGrpSpPr>
        <p:cNvPr id="1" name=""/>
        <p:cNvGrpSpPr/>
        <p:nvPr/>
      </p:nvGrpSpPr>
      <p:grpSpPr>
        <a:xfrm>
          <a:off x="0" y="0"/>
          <a:ext cx="0" cy="0"/>
          <a:chOff x="0" y="0"/>
          <a:chExt cx="0" cy="0"/>
        </a:xfrm>
      </p:grpSpPr>
      <p:sp>
        <p:nvSpPr>
          <p:cNvPr name="AutoShape 2" id="2"/>
          <p:cNvSpPr/>
          <p:nvPr/>
        </p:nvSpPr>
        <p:spPr>
          <a:xfrm>
            <a:off x="10639634" y="2539228"/>
            <a:ext cx="7648366" cy="0"/>
          </a:xfrm>
          <a:prstGeom prst="line">
            <a:avLst/>
          </a:prstGeom>
          <a:ln cap="flat" w="38100">
            <a:solidFill>
              <a:srgbClr val="FFDF87"/>
            </a:solidFill>
            <a:prstDash val="solid"/>
            <a:headEnd type="none" len="sm" w="sm"/>
            <a:tailEnd type="none" len="sm" w="sm"/>
          </a:ln>
        </p:spPr>
      </p:sp>
      <p:grpSp>
        <p:nvGrpSpPr>
          <p:cNvPr name="Group 3" id="3"/>
          <p:cNvGrpSpPr/>
          <p:nvPr/>
        </p:nvGrpSpPr>
        <p:grpSpPr>
          <a:xfrm rot="0">
            <a:off x="6667856" y="0"/>
            <a:ext cx="3971777" cy="10287000"/>
            <a:chOff x="0" y="0"/>
            <a:chExt cx="750794" cy="1944575"/>
          </a:xfrm>
        </p:grpSpPr>
        <p:sp>
          <p:nvSpPr>
            <p:cNvPr name="Freeform 4" id="4"/>
            <p:cNvSpPr/>
            <p:nvPr/>
          </p:nvSpPr>
          <p:spPr>
            <a:xfrm flipH="false" flipV="false" rot="0">
              <a:off x="0" y="0"/>
              <a:ext cx="750794" cy="1944575"/>
            </a:xfrm>
            <a:custGeom>
              <a:avLst/>
              <a:gdLst/>
              <a:ahLst/>
              <a:cxnLst/>
              <a:rect r="r" b="b" t="t" l="l"/>
              <a:pathLst>
                <a:path h="1944575" w="750794">
                  <a:moveTo>
                    <a:pt x="0" y="0"/>
                  </a:moveTo>
                  <a:lnTo>
                    <a:pt x="750794" y="0"/>
                  </a:lnTo>
                  <a:lnTo>
                    <a:pt x="750794" y="1944575"/>
                  </a:lnTo>
                  <a:lnTo>
                    <a:pt x="0" y="1944575"/>
                  </a:lnTo>
                  <a:close/>
                </a:path>
              </a:pathLst>
            </a:custGeom>
            <a:blipFill>
              <a:blip r:embed="rId2"/>
              <a:stretch>
                <a:fillRect l="-36280" t="0" r="-36280" b="0"/>
              </a:stretch>
            </a:blipFill>
          </p:spPr>
        </p:sp>
      </p:grpSp>
      <p:grpSp>
        <p:nvGrpSpPr>
          <p:cNvPr name="Group 5" id="5"/>
          <p:cNvGrpSpPr/>
          <p:nvPr/>
        </p:nvGrpSpPr>
        <p:grpSpPr>
          <a:xfrm rot="0">
            <a:off x="0" y="5143500"/>
            <a:ext cx="6667856" cy="5143500"/>
            <a:chOff x="0" y="0"/>
            <a:chExt cx="1033025" cy="796863"/>
          </a:xfrm>
        </p:grpSpPr>
        <p:sp>
          <p:nvSpPr>
            <p:cNvPr name="Freeform 6" id="6"/>
            <p:cNvSpPr/>
            <p:nvPr/>
          </p:nvSpPr>
          <p:spPr>
            <a:xfrm flipH="false" flipV="false" rot="0">
              <a:off x="0" y="0"/>
              <a:ext cx="1033025" cy="796863"/>
            </a:xfrm>
            <a:custGeom>
              <a:avLst/>
              <a:gdLst/>
              <a:ahLst/>
              <a:cxnLst/>
              <a:rect r="r" b="b" t="t" l="l"/>
              <a:pathLst>
                <a:path h="796863" w="1033025">
                  <a:moveTo>
                    <a:pt x="0" y="0"/>
                  </a:moveTo>
                  <a:lnTo>
                    <a:pt x="1033025" y="0"/>
                  </a:lnTo>
                  <a:lnTo>
                    <a:pt x="1033025" y="796863"/>
                  </a:lnTo>
                  <a:lnTo>
                    <a:pt x="0" y="796863"/>
                  </a:lnTo>
                  <a:close/>
                </a:path>
              </a:pathLst>
            </a:custGeom>
            <a:blipFill>
              <a:blip r:embed="rId3"/>
              <a:stretch>
                <a:fillRect l="-7781" t="0" r="-7781" b="0"/>
              </a:stretch>
            </a:blipFill>
          </p:spPr>
        </p:sp>
      </p:grpSp>
      <p:sp>
        <p:nvSpPr>
          <p:cNvPr name="Freeform 7" id="7"/>
          <p:cNvSpPr/>
          <p:nvPr/>
        </p:nvSpPr>
        <p:spPr>
          <a:xfrm flipH="false" flipV="false" rot="0">
            <a:off x="-5653346" y="-32522"/>
            <a:ext cx="7720075" cy="5143500"/>
          </a:xfrm>
          <a:custGeom>
            <a:avLst/>
            <a:gdLst/>
            <a:ahLst/>
            <a:cxnLst/>
            <a:rect r="r" b="b" t="t" l="l"/>
            <a:pathLst>
              <a:path h="5143500" w="7720075">
                <a:moveTo>
                  <a:pt x="0" y="0"/>
                </a:moveTo>
                <a:lnTo>
                  <a:pt x="7720075" y="0"/>
                </a:lnTo>
                <a:lnTo>
                  <a:pt x="7720075" y="5143500"/>
                </a:lnTo>
                <a:lnTo>
                  <a:pt x="0" y="5143500"/>
                </a:lnTo>
                <a:lnTo>
                  <a:pt x="0" y="0"/>
                </a:lnTo>
                <a:close/>
              </a:path>
            </a:pathLst>
          </a:custGeom>
          <a:blipFill>
            <a:blip r:embed="rId4"/>
            <a:stretch>
              <a:fillRect l="0" t="0" r="0" b="0"/>
            </a:stretch>
          </a:blipFill>
        </p:spPr>
      </p:sp>
      <p:grpSp>
        <p:nvGrpSpPr>
          <p:cNvPr name="Group 8" id="8"/>
          <p:cNvGrpSpPr/>
          <p:nvPr/>
        </p:nvGrpSpPr>
        <p:grpSpPr>
          <a:xfrm rot="0">
            <a:off x="0" y="-74815"/>
            <a:ext cx="6667856" cy="5218315"/>
            <a:chOff x="0" y="0"/>
            <a:chExt cx="1033025" cy="808454"/>
          </a:xfrm>
        </p:grpSpPr>
        <p:sp>
          <p:nvSpPr>
            <p:cNvPr name="Freeform 9" id="9"/>
            <p:cNvSpPr/>
            <p:nvPr/>
          </p:nvSpPr>
          <p:spPr>
            <a:xfrm flipH="false" flipV="false" rot="0">
              <a:off x="0" y="0"/>
              <a:ext cx="1033025" cy="808454"/>
            </a:xfrm>
            <a:custGeom>
              <a:avLst/>
              <a:gdLst/>
              <a:ahLst/>
              <a:cxnLst/>
              <a:rect r="r" b="b" t="t" l="l"/>
              <a:pathLst>
                <a:path h="808454" w="1033025">
                  <a:moveTo>
                    <a:pt x="0" y="0"/>
                  </a:moveTo>
                  <a:lnTo>
                    <a:pt x="1033025" y="0"/>
                  </a:lnTo>
                  <a:lnTo>
                    <a:pt x="1033025" y="808454"/>
                  </a:lnTo>
                  <a:lnTo>
                    <a:pt x="0" y="808454"/>
                  </a:lnTo>
                  <a:close/>
                </a:path>
              </a:pathLst>
            </a:custGeom>
            <a:blipFill>
              <a:blip r:embed="rId5"/>
              <a:stretch>
                <a:fillRect l="-8732" t="0" r="-8732" b="0"/>
              </a:stretch>
            </a:blipFill>
          </p:spPr>
        </p:sp>
      </p:grpSp>
      <p:sp>
        <p:nvSpPr>
          <p:cNvPr name="TextBox 10" id="10"/>
          <p:cNvSpPr txBox="true"/>
          <p:nvPr/>
        </p:nvSpPr>
        <p:spPr>
          <a:xfrm rot="0">
            <a:off x="11013696" y="948005"/>
            <a:ext cx="7274304" cy="1048298"/>
          </a:xfrm>
          <a:prstGeom prst="rect">
            <a:avLst/>
          </a:prstGeom>
        </p:spPr>
        <p:txBody>
          <a:bodyPr anchor="t" rtlCol="false" tIns="0" lIns="0" bIns="0" rIns="0">
            <a:spAutoFit/>
          </a:bodyPr>
          <a:lstStyle/>
          <a:p>
            <a:pPr algn="l">
              <a:lnSpc>
                <a:spcPts val="8329"/>
              </a:lnSpc>
            </a:pPr>
            <a:r>
              <a:rPr lang="en-US" sz="6771" b="true">
                <a:solidFill>
                  <a:srgbClr val="FFDF87"/>
                </a:solidFill>
                <a:latin typeface="Libre Baskerville Bold"/>
                <a:ea typeface="Libre Baskerville Bold"/>
                <a:cs typeface="Libre Baskerville Bold"/>
                <a:sym typeface="Libre Baskerville Bold"/>
              </a:rPr>
              <a:t>Utilizzo attuale</a:t>
            </a:r>
          </a:p>
        </p:txBody>
      </p:sp>
      <p:sp>
        <p:nvSpPr>
          <p:cNvPr name="TextBox 11" id="11"/>
          <p:cNvSpPr txBox="true"/>
          <p:nvPr/>
        </p:nvSpPr>
        <p:spPr>
          <a:xfrm rot="0">
            <a:off x="11416075" y="3053578"/>
            <a:ext cx="6165780" cy="6533450"/>
          </a:xfrm>
          <a:prstGeom prst="rect">
            <a:avLst/>
          </a:prstGeom>
        </p:spPr>
        <p:txBody>
          <a:bodyPr anchor="t" rtlCol="false" tIns="0" lIns="0" bIns="0" rIns="0">
            <a:spAutoFit/>
          </a:bodyPr>
          <a:lstStyle/>
          <a:p>
            <a:pPr algn="ctr">
              <a:lnSpc>
                <a:spcPts val="4020"/>
              </a:lnSpc>
            </a:pPr>
            <a:r>
              <a:rPr lang="en-US" sz="3165">
                <a:solidFill>
                  <a:srgbClr val="FFDF87"/>
                </a:solidFill>
                <a:latin typeface="Now"/>
                <a:ea typeface="Now"/>
                <a:cs typeface="Now"/>
                <a:sym typeface="Now"/>
              </a:rPr>
              <a:t>Oggi, il Castello Carmagnola è una location prestigiosa per eventi, in particolare matrimoni. Gli spazi interni ed esterni, inclusi i giardini panoramici, offrono un ambiente ideale per ricevimenti e cerimonie. La struttura è gestita in collaborazione con servizi di catering professionali, garantendo un'esperienza raffinata per gli ospiti.</a:t>
            </a:r>
          </a:p>
        </p:txBody>
      </p:sp>
      <p:sp>
        <p:nvSpPr>
          <p:cNvPr name="AutoShape 12" id="12"/>
          <p:cNvSpPr/>
          <p:nvPr/>
        </p:nvSpPr>
        <p:spPr>
          <a:xfrm flipV="true">
            <a:off x="0" y="5143500"/>
            <a:ext cx="6667856" cy="19050"/>
          </a:xfrm>
          <a:prstGeom prst="line">
            <a:avLst/>
          </a:prstGeom>
          <a:ln cap="flat" w="38100">
            <a:solidFill>
              <a:srgbClr val="FFDF87"/>
            </a:solidFill>
            <a:prstDash val="solid"/>
            <a:headEnd type="none" len="sm" w="sm"/>
            <a:tailEnd type="none" len="sm" w="sm"/>
          </a:ln>
        </p:spPr>
      </p:sp>
      <p:sp>
        <p:nvSpPr>
          <p:cNvPr name="AutoShape 13" id="13"/>
          <p:cNvSpPr/>
          <p:nvPr/>
        </p:nvSpPr>
        <p:spPr>
          <a:xfrm>
            <a:off x="6667856" y="0"/>
            <a:ext cx="0" cy="10287000"/>
          </a:xfrm>
          <a:prstGeom prst="line">
            <a:avLst/>
          </a:prstGeom>
          <a:ln cap="flat" w="38100">
            <a:solidFill>
              <a:srgbClr val="FFDF87"/>
            </a:solidFill>
            <a:prstDash val="solid"/>
            <a:headEnd type="none" len="sm" w="sm"/>
            <a:tailEnd type="none" len="sm" w="sm"/>
          </a:ln>
        </p:spPr>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627C61"/>
        </a:solidFill>
      </p:bgPr>
    </p:bg>
    <p:spTree>
      <p:nvGrpSpPr>
        <p:cNvPr id="1" name=""/>
        <p:cNvGrpSpPr/>
        <p:nvPr/>
      </p:nvGrpSpPr>
      <p:grpSpPr>
        <a:xfrm>
          <a:off x="0" y="0"/>
          <a:ext cx="0" cy="0"/>
          <a:chOff x="0" y="0"/>
          <a:chExt cx="0" cy="0"/>
        </a:xfrm>
      </p:grpSpPr>
      <p:sp>
        <p:nvSpPr>
          <p:cNvPr name="AutoShape 2" id="2"/>
          <p:cNvSpPr/>
          <p:nvPr/>
        </p:nvSpPr>
        <p:spPr>
          <a:xfrm rot="-11102">
            <a:off x="10083234" y="5381033"/>
            <a:ext cx="11797099" cy="0"/>
          </a:xfrm>
          <a:prstGeom prst="line">
            <a:avLst/>
          </a:prstGeom>
          <a:ln cap="flat" w="38100">
            <a:solidFill>
              <a:srgbClr val="FFDF87"/>
            </a:solidFill>
            <a:prstDash val="solid"/>
            <a:headEnd type="none" len="sm" w="sm"/>
            <a:tailEnd type="none" len="sm" w="sm"/>
          </a:ln>
        </p:spPr>
      </p:sp>
      <p:grpSp>
        <p:nvGrpSpPr>
          <p:cNvPr name="Group 3" id="3"/>
          <p:cNvGrpSpPr/>
          <p:nvPr/>
        </p:nvGrpSpPr>
        <p:grpSpPr>
          <a:xfrm rot="0">
            <a:off x="-38375" y="0"/>
            <a:ext cx="7520391" cy="10287000"/>
            <a:chOff x="0" y="0"/>
            <a:chExt cx="1148934" cy="1571604"/>
          </a:xfrm>
        </p:grpSpPr>
        <p:sp>
          <p:nvSpPr>
            <p:cNvPr name="Freeform 4" id="4"/>
            <p:cNvSpPr/>
            <p:nvPr/>
          </p:nvSpPr>
          <p:spPr>
            <a:xfrm flipH="false" flipV="false" rot="0">
              <a:off x="0" y="0"/>
              <a:ext cx="1148934" cy="1571604"/>
            </a:xfrm>
            <a:custGeom>
              <a:avLst/>
              <a:gdLst/>
              <a:ahLst/>
              <a:cxnLst/>
              <a:rect r="r" b="b" t="t" l="l"/>
              <a:pathLst>
                <a:path h="1571604" w="1148934">
                  <a:moveTo>
                    <a:pt x="0" y="0"/>
                  </a:moveTo>
                  <a:lnTo>
                    <a:pt x="1148934" y="0"/>
                  </a:lnTo>
                  <a:lnTo>
                    <a:pt x="1148934" y="1571604"/>
                  </a:lnTo>
                  <a:lnTo>
                    <a:pt x="0" y="1571604"/>
                  </a:lnTo>
                  <a:close/>
                </a:path>
              </a:pathLst>
            </a:custGeom>
            <a:blipFill>
              <a:blip r:embed="rId2"/>
              <a:stretch>
                <a:fillRect l="-53457" t="0" r="-51468" b="0"/>
              </a:stretch>
            </a:blipFill>
          </p:spPr>
        </p:sp>
      </p:grpSp>
      <p:sp>
        <p:nvSpPr>
          <p:cNvPr name="TextBox 5" id="5"/>
          <p:cNvSpPr txBox="true"/>
          <p:nvPr/>
        </p:nvSpPr>
        <p:spPr>
          <a:xfrm rot="0">
            <a:off x="5312378" y="4888321"/>
            <a:ext cx="6829946" cy="1078008"/>
          </a:xfrm>
          <a:prstGeom prst="rect">
            <a:avLst/>
          </a:prstGeom>
        </p:spPr>
        <p:txBody>
          <a:bodyPr anchor="t" rtlCol="false" tIns="0" lIns="0" bIns="0" rIns="0">
            <a:spAutoFit/>
          </a:bodyPr>
          <a:lstStyle/>
          <a:p>
            <a:pPr algn="l">
              <a:lnSpc>
                <a:spcPts val="8681"/>
              </a:lnSpc>
            </a:pPr>
            <a:r>
              <a:rPr lang="en-US" sz="7058" b="true">
                <a:solidFill>
                  <a:srgbClr val="FFDF87"/>
                </a:solidFill>
                <a:latin typeface="Libre Baskerville Bold"/>
                <a:ea typeface="Libre Baskerville Bold"/>
                <a:cs typeface="Libre Baskerville Bold"/>
                <a:sym typeface="Libre Baskerville Bold"/>
              </a:rPr>
              <a:t>Curiosità</a:t>
            </a:r>
          </a:p>
        </p:txBody>
      </p:sp>
      <p:sp>
        <p:nvSpPr>
          <p:cNvPr name="TextBox 6" id="6"/>
          <p:cNvSpPr txBox="true"/>
          <p:nvPr/>
        </p:nvSpPr>
        <p:spPr>
          <a:xfrm rot="0">
            <a:off x="8727351" y="1552666"/>
            <a:ext cx="8531949" cy="3345180"/>
          </a:xfrm>
          <a:prstGeom prst="rect">
            <a:avLst/>
          </a:prstGeom>
        </p:spPr>
        <p:txBody>
          <a:bodyPr anchor="t" rtlCol="false" tIns="0" lIns="0" bIns="0" rIns="0">
            <a:spAutoFit/>
          </a:bodyPr>
          <a:lstStyle/>
          <a:p>
            <a:pPr algn="just">
              <a:lnSpc>
                <a:spcPts val="3810"/>
              </a:lnSpc>
            </a:pPr>
            <a:r>
              <a:rPr lang="en-US" sz="3000">
                <a:solidFill>
                  <a:srgbClr val="FFDF87"/>
                </a:solidFill>
                <a:latin typeface="Now"/>
                <a:ea typeface="Now"/>
                <a:cs typeface="Now"/>
                <a:sym typeface="Now"/>
              </a:rPr>
              <a:t>Il castello è stato recentemente restaurato per recuperare l'aspetto quattrocentesco, valorizzando gli elementi storici e artistici originali. La sua posizione strategica sul lago e la vicinanza a Brescia lo rendono una meta ambita per eventi e visite turistiche.</a:t>
            </a:r>
          </a:p>
          <a:p>
            <a:pPr algn="just">
              <a:lnSpc>
                <a:spcPts val="3810"/>
              </a:lnSpc>
            </a:pPr>
          </a:p>
        </p:txBody>
      </p:sp>
      <p:sp>
        <p:nvSpPr>
          <p:cNvPr name="TextBox 7" id="7"/>
          <p:cNvSpPr txBox="true"/>
          <p:nvPr/>
        </p:nvSpPr>
        <p:spPr>
          <a:xfrm rot="0">
            <a:off x="8727351" y="6865620"/>
            <a:ext cx="8531949" cy="1916430"/>
          </a:xfrm>
          <a:prstGeom prst="rect">
            <a:avLst/>
          </a:prstGeom>
        </p:spPr>
        <p:txBody>
          <a:bodyPr anchor="t" rtlCol="false" tIns="0" lIns="0" bIns="0" rIns="0">
            <a:spAutoFit/>
          </a:bodyPr>
          <a:lstStyle/>
          <a:p>
            <a:pPr algn="just">
              <a:lnSpc>
                <a:spcPts val="3810"/>
              </a:lnSpc>
            </a:pPr>
            <a:r>
              <a:rPr lang="en-US" sz="3000">
                <a:solidFill>
                  <a:srgbClr val="FFDF87"/>
                </a:solidFill>
                <a:latin typeface="Now"/>
                <a:ea typeface="Now"/>
                <a:cs typeface="Now"/>
                <a:sym typeface="Now"/>
              </a:rPr>
              <a:t>Inoltre, il castello è noto per ospitare eventi culturali e manifestazioni, contribuendo alla valorizzazione del patrimonio storico e culturale della regione.</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627C61"/>
        </a:solidFill>
      </p:bgPr>
    </p:bg>
    <p:spTree>
      <p:nvGrpSpPr>
        <p:cNvPr id="1" name=""/>
        <p:cNvGrpSpPr/>
        <p:nvPr/>
      </p:nvGrpSpPr>
      <p:grpSpPr>
        <a:xfrm>
          <a:off x="0" y="0"/>
          <a:ext cx="0" cy="0"/>
          <a:chOff x="0" y="0"/>
          <a:chExt cx="0" cy="0"/>
        </a:xfrm>
      </p:grpSpPr>
      <p:sp>
        <p:nvSpPr>
          <p:cNvPr name="Freeform 2" id="2"/>
          <p:cNvSpPr/>
          <p:nvPr/>
        </p:nvSpPr>
        <p:spPr>
          <a:xfrm flipH="false" flipV="false" rot="0">
            <a:off x="-523706" y="0"/>
            <a:ext cx="18811706" cy="10287000"/>
          </a:xfrm>
          <a:custGeom>
            <a:avLst/>
            <a:gdLst/>
            <a:ahLst/>
            <a:cxnLst/>
            <a:rect r="r" b="b" t="t" l="l"/>
            <a:pathLst>
              <a:path h="10287000" w="18811706">
                <a:moveTo>
                  <a:pt x="0" y="0"/>
                </a:moveTo>
                <a:lnTo>
                  <a:pt x="18811706" y="0"/>
                </a:lnTo>
                <a:lnTo>
                  <a:pt x="18811706" y="10287000"/>
                </a:lnTo>
                <a:lnTo>
                  <a:pt x="0" y="10287000"/>
                </a:lnTo>
                <a:lnTo>
                  <a:pt x="0" y="0"/>
                </a:lnTo>
                <a:close/>
              </a:path>
            </a:pathLst>
          </a:custGeom>
          <a:blipFill>
            <a:blip r:embed="rId2"/>
            <a:stretch>
              <a:fillRect l="0" t="-9099" r="0" b="-12736"/>
            </a:stretch>
          </a:blipFill>
        </p:spPr>
      </p:sp>
      <p:grpSp>
        <p:nvGrpSpPr>
          <p:cNvPr name="Group 3" id="3"/>
          <p:cNvGrpSpPr/>
          <p:nvPr/>
        </p:nvGrpSpPr>
        <p:grpSpPr>
          <a:xfrm rot="0">
            <a:off x="0" y="7275715"/>
            <a:ext cx="18288000" cy="3011285"/>
            <a:chOff x="0" y="0"/>
            <a:chExt cx="4816593" cy="793096"/>
          </a:xfrm>
        </p:grpSpPr>
        <p:sp>
          <p:nvSpPr>
            <p:cNvPr name="Freeform 4" id="4"/>
            <p:cNvSpPr/>
            <p:nvPr/>
          </p:nvSpPr>
          <p:spPr>
            <a:xfrm flipH="false" flipV="false" rot="0">
              <a:off x="0" y="0"/>
              <a:ext cx="4816592" cy="793096"/>
            </a:xfrm>
            <a:custGeom>
              <a:avLst/>
              <a:gdLst/>
              <a:ahLst/>
              <a:cxnLst/>
              <a:rect r="r" b="b" t="t" l="l"/>
              <a:pathLst>
                <a:path h="793096" w="4816592">
                  <a:moveTo>
                    <a:pt x="0" y="0"/>
                  </a:moveTo>
                  <a:lnTo>
                    <a:pt x="4816592" y="0"/>
                  </a:lnTo>
                  <a:lnTo>
                    <a:pt x="4816592" y="793096"/>
                  </a:lnTo>
                  <a:lnTo>
                    <a:pt x="0" y="793096"/>
                  </a:lnTo>
                  <a:close/>
                </a:path>
              </a:pathLst>
            </a:custGeom>
            <a:solidFill>
              <a:srgbClr val="BDB3A8">
                <a:alpha val="89804"/>
              </a:srgbClr>
            </a:solidFill>
          </p:spPr>
        </p:sp>
        <p:sp>
          <p:nvSpPr>
            <p:cNvPr name="TextBox 5" id="5"/>
            <p:cNvSpPr txBox="true"/>
            <p:nvPr/>
          </p:nvSpPr>
          <p:spPr>
            <a:xfrm>
              <a:off x="0" y="-28575"/>
              <a:ext cx="4816593" cy="821671"/>
            </a:xfrm>
            <a:prstGeom prst="rect">
              <a:avLst/>
            </a:prstGeom>
          </p:spPr>
          <p:txBody>
            <a:bodyPr anchor="ctr" rtlCol="false" tIns="50800" lIns="50800" bIns="50800" rIns="50800"/>
            <a:lstStyle/>
            <a:p>
              <a:pPr algn="ctr">
                <a:lnSpc>
                  <a:spcPts val="2659"/>
                </a:lnSpc>
              </a:pPr>
            </a:p>
          </p:txBody>
        </p:sp>
      </p:grpSp>
      <p:sp>
        <p:nvSpPr>
          <p:cNvPr name="TextBox 6" id="6"/>
          <p:cNvSpPr txBox="true"/>
          <p:nvPr/>
        </p:nvSpPr>
        <p:spPr>
          <a:xfrm rot="0">
            <a:off x="912515" y="8139483"/>
            <a:ext cx="16462971" cy="1255173"/>
          </a:xfrm>
          <a:prstGeom prst="rect">
            <a:avLst/>
          </a:prstGeom>
        </p:spPr>
        <p:txBody>
          <a:bodyPr anchor="t" rtlCol="false" tIns="0" lIns="0" bIns="0" rIns="0">
            <a:spAutoFit/>
          </a:bodyPr>
          <a:lstStyle/>
          <a:p>
            <a:pPr algn="ctr">
              <a:lnSpc>
                <a:spcPts val="9911"/>
              </a:lnSpc>
              <a:spcBef>
                <a:spcPct val="0"/>
              </a:spcBef>
            </a:pPr>
            <a:r>
              <a:rPr lang="en-US" b="true" sz="8058">
                <a:solidFill>
                  <a:srgbClr val="FFDF87"/>
                </a:solidFill>
                <a:latin typeface="Libre Baskerville Bold"/>
                <a:ea typeface="Libre Baskerville Bold"/>
                <a:cs typeface="Libre Baskerville Bold"/>
                <a:sym typeface="Libre Baskerville Bold"/>
              </a:rPr>
              <a:t>Giornata Medievale al Castello</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627C61"/>
        </a:solidFill>
      </p:bgPr>
    </p:bg>
    <p:spTree>
      <p:nvGrpSpPr>
        <p:cNvPr id="1" name=""/>
        <p:cNvGrpSpPr/>
        <p:nvPr/>
      </p:nvGrpSpPr>
      <p:grpSpPr>
        <a:xfrm>
          <a:off x="0" y="0"/>
          <a:ext cx="0" cy="0"/>
          <a:chOff x="0" y="0"/>
          <a:chExt cx="0" cy="0"/>
        </a:xfrm>
      </p:grpSpPr>
      <p:grpSp>
        <p:nvGrpSpPr>
          <p:cNvPr name="Group 2" id="2"/>
          <p:cNvGrpSpPr/>
          <p:nvPr/>
        </p:nvGrpSpPr>
        <p:grpSpPr>
          <a:xfrm rot="0">
            <a:off x="-38375" y="0"/>
            <a:ext cx="7520391" cy="10287000"/>
            <a:chOff x="0" y="0"/>
            <a:chExt cx="1148934" cy="1571604"/>
          </a:xfrm>
        </p:grpSpPr>
        <p:sp>
          <p:nvSpPr>
            <p:cNvPr name="Freeform 3" id="3"/>
            <p:cNvSpPr/>
            <p:nvPr/>
          </p:nvSpPr>
          <p:spPr>
            <a:xfrm flipH="false" flipV="false" rot="0">
              <a:off x="0" y="0"/>
              <a:ext cx="1148934" cy="1571604"/>
            </a:xfrm>
            <a:custGeom>
              <a:avLst/>
              <a:gdLst/>
              <a:ahLst/>
              <a:cxnLst/>
              <a:rect r="r" b="b" t="t" l="l"/>
              <a:pathLst>
                <a:path h="1571604" w="1148934">
                  <a:moveTo>
                    <a:pt x="0" y="0"/>
                  </a:moveTo>
                  <a:lnTo>
                    <a:pt x="1148934" y="0"/>
                  </a:lnTo>
                  <a:lnTo>
                    <a:pt x="1148934" y="1571604"/>
                  </a:lnTo>
                  <a:lnTo>
                    <a:pt x="0" y="1571604"/>
                  </a:lnTo>
                  <a:close/>
                </a:path>
              </a:pathLst>
            </a:custGeom>
            <a:blipFill>
              <a:blip r:embed="rId2"/>
              <a:stretch>
                <a:fillRect l="0" t="-4863" r="0" b="-4863"/>
              </a:stretch>
            </a:blipFill>
          </p:spPr>
        </p:sp>
      </p:grpSp>
      <p:sp>
        <p:nvSpPr>
          <p:cNvPr name="TextBox 4" id="4"/>
          <p:cNvSpPr txBox="true"/>
          <p:nvPr/>
        </p:nvSpPr>
        <p:spPr>
          <a:xfrm rot="0">
            <a:off x="8286833" y="640842"/>
            <a:ext cx="9546852" cy="8995791"/>
          </a:xfrm>
          <a:prstGeom prst="rect">
            <a:avLst/>
          </a:prstGeom>
        </p:spPr>
        <p:txBody>
          <a:bodyPr anchor="t" rtlCol="false" tIns="0" lIns="0" bIns="0" rIns="0">
            <a:spAutoFit/>
          </a:bodyPr>
          <a:lstStyle/>
          <a:p>
            <a:pPr algn="l">
              <a:lnSpc>
                <a:spcPts val="4796"/>
              </a:lnSpc>
            </a:pPr>
            <a:r>
              <a:rPr lang="en-US" sz="3899" b="true">
                <a:solidFill>
                  <a:srgbClr val="FFDF87"/>
                </a:solidFill>
                <a:latin typeface="Libre Baskerville Bold"/>
                <a:ea typeface="Libre Baskerville Bold"/>
                <a:cs typeface="Libre Baskerville Bold"/>
                <a:sym typeface="Libre Baskerville Bold"/>
              </a:rPr>
              <a:t>Tema: </a:t>
            </a:r>
            <a:r>
              <a:rPr lang="en-US" sz="3899">
                <a:solidFill>
                  <a:srgbClr val="FFDF87"/>
                </a:solidFill>
                <a:latin typeface="Libre Baskerville"/>
                <a:ea typeface="Libre Baskerville"/>
                <a:cs typeface="Libre Baskerville"/>
                <a:sym typeface="Libre Baskerville"/>
              </a:rPr>
              <a:t>Rivivere il medioevo con attività interattive e spettacoli.</a:t>
            </a:r>
          </a:p>
          <a:p>
            <a:pPr algn="l">
              <a:lnSpc>
                <a:spcPts val="4796"/>
              </a:lnSpc>
            </a:pPr>
          </a:p>
          <a:p>
            <a:pPr algn="l">
              <a:lnSpc>
                <a:spcPts val="4796"/>
              </a:lnSpc>
            </a:pPr>
            <a:r>
              <a:rPr lang="en-US" sz="3899" b="true">
                <a:solidFill>
                  <a:srgbClr val="FFDF87"/>
                </a:solidFill>
                <a:latin typeface="Libre Baskerville Bold"/>
                <a:ea typeface="Libre Baskerville Bold"/>
                <a:cs typeface="Libre Baskerville Bold"/>
                <a:sym typeface="Libre Baskerville Bold"/>
              </a:rPr>
              <a:t>Attività:</a:t>
            </a:r>
          </a:p>
          <a:p>
            <a:pPr algn="l" marL="1684017" indent="-561339" lvl="2">
              <a:lnSpc>
                <a:spcPts val="4796"/>
              </a:lnSpc>
              <a:buFont typeface="Arial"/>
              <a:buChar char="⚬"/>
            </a:pPr>
            <a:r>
              <a:rPr lang="en-US" sz="3899">
                <a:solidFill>
                  <a:srgbClr val="FFDF87"/>
                </a:solidFill>
                <a:latin typeface="Libre Baskerville"/>
                <a:ea typeface="Libre Baskerville"/>
                <a:cs typeface="Libre Baskerville"/>
                <a:sym typeface="Libre Baskerville"/>
              </a:rPr>
              <a:t>Dimostrazioni di combattimenti medievali.</a:t>
            </a:r>
          </a:p>
          <a:p>
            <a:pPr algn="l" marL="1684017" indent="-561339" lvl="2">
              <a:lnSpc>
                <a:spcPts val="4796"/>
              </a:lnSpc>
              <a:buFont typeface="Arial"/>
              <a:buChar char="⚬"/>
            </a:pPr>
            <a:r>
              <a:rPr lang="en-US" sz="3899">
                <a:solidFill>
                  <a:srgbClr val="FFDF87"/>
                </a:solidFill>
                <a:latin typeface="Libre Baskerville"/>
                <a:ea typeface="Libre Baskerville"/>
                <a:cs typeface="Libre Baskerville"/>
                <a:sym typeface="Libre Baskerville"/>
              </a:rPr>
              <a:t>Laboratori di artigianato storico.</a:t>
            </a:r>
          </a:p>
          <a:p>
            <a:pPr algn="l" marL="1684017" indent="-561339" lvl="2">
              <a:lnSpc>
                <a:spcPts val="4796"/>
              </a:lnSpc>
              <a:buFont typeface="Arial"/>
              <a:buChar char="⚬"/>
            </a:pPr>
            <a:r>
              <a:rPr lang="en-US" sz="3899">
                <a:solidFill>
                  <a:srgbClr val="FFDF87"/>
                </a:solidFill>
                <a:latin typeface="Libre Baskerville"/>
                <a:ea typeface="Libre Baskerville"/>
                <a:cs typeface="Libre Baskerville"/>
                <a:sym typeface="Libre Baskerville"/>
              </a:rPr>
              <a:t>Degustazioni di pietanze ispirate al Quattrocento.</a:t>
            </a:r>
          </a:p>
          <a:p>
            <a:pPr algn="l" marL="1684017" indent="-561339" lvl="2">
              <a:lnSpc>
                <a:spcPts val="4796"/>
              </a:lnSpc>
              <a:buFont typeface="Arial"/>
              <a:buChar char="⚬"/>
            </a:pPr>
            <a:r>
              <a:rPr lang="en-US" sz="3899">
                <a:solidFill>
                  <a:srgbClr val="FFDF87"/>
                </a:solidFill>
                <a:latin typeface="Libre Baskerville"/>
                <a:ea typeface="Libre Baskerville"/>
                <a:cs typeface="Libre Baskerville"/>
                <a:sym typeface="Libre Baskerville"/>
              </a:rPr>
              <a:t>Spettacoli serali con fuochi e musica.</a:t>
            </a:r>
          </a:p>
          <a:p>
            <a:pPr algn="l">
              <a:lnSpc>
                <a:spcPts val="4796"/>
              </a:lnSpc>
            </a:pPr>
          </a:p>
          <a:p>
            <a:pPr algn="l" marL="842008" indent="-421004" lvl="1">
              <a:lnSpc>
                <a:spcPts val="4796"/>
              </a:lnSpc>
              <a:spcBef>
                <a:spcPct val="0"/>
              </a:spcBef>
              <a:buFont typeface="Arial"/>
              <a:buChar char="•"/>
            </a:pPr>
            <a:r>
              <a:rPr lang="en-US" b="true" sz="3899">
                <a:solidFill>
                  <a:srgbClr val="FFDF87"/>
                </a:solidFill>
                <a:latin typeface="Libre Baskerville Bold"/>
                <a:ea typeface="Libre Baskerville Bold"/>
                <a:cs typeface="Libre Baskerville Bold"/>
                <a:sym typeface="Libre Baskerville Bold"/>
              </a:rPr>
              <a:t>Obiettivo: </a:t>
            </a:r>
            <a:r>
              <a:rPr lang="en-US" sz="3899">
                <a:solidFill>
                  <a:srgbClr val="FFDF87"/>
                </a:solidFill>
                <a:latin typeface="Libre Baskerville"/>
                <a:ea typeface="Libre Baskerville"/>
                <a:cs typeface="Libre Baskerville"/>
                <a:sym typeface="Libre Baskerville"/>
              </a:rPr>
              <a:t>Promuovere la storia e attrarre visitatori.</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627C61"/>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7226618" cy="10287000"/>
          </a:xfrm>
          <a:custGeom>
            <a:avLst/>
            <a:gdLst/>
            <a:ahLst/>
            <a:cxnLst/>
            <a:rect r="r" b="b" t="t" l="l"/>
            <a:pathLst>
              <a:path h="10287000" w="7226618">
                <a:moveTo>
                  <a:pt x="0" y="0"/>
                </a:moveTo>
                <a:lnTo>
                  <a:pt x="7226618" y="0"/>
                </a:lnTo>
                <a:lnTo>
                  <a:pt x="7226618" y="10287000"/>
                </a:lnTo>
                <a:lnTo>
                  <a:pt x="0" y="10287000"/>
                </a:lnTo>
                <a:lnTo>
                  <a:pt x="0" y="0"/>
                </a:lnTo>
                <a:close/>
              </a:path>
            </a:pathLst>
          </a:custGeom>
          <a:blipFill>
            <a:blip r:embed="rId2"/>
            <a:stretch>
              <a:fillRect l="0" t="0" r="0" b="0"/>
            </a:stretch>
          </a:blipFill>
        </p:spPr>
      </p:sp>
      <p:sp>
        <p:nvSpPr>
          <p:cNvPr name="TextBox 3" id="3"/>
          <p:cNvSpPr txBox="true"/>
          <p:nvPr/>
        </p:nvSpPr>
        <p:spPr>
          <a:xfrm rot="0">
            <a:off x="9678750" y="559742"/>
            <a:ext cx="6483152" cy="1403764"/>
          </a:xfrm>
          <a:prstGeom prst="rect">
            <a:avLst/>
          </a:prstGeom>
        </p:spPr>
        <p:txBody>
          <a:bodyPr anchor="t" rtlCol="false" tIns="0" lIns="0" bIns="0" rIns="0">
            <a:spAutoFit/>
          </a:bodyPr>
          <a:lstStyle/>
          <a:p>
            <a:pPr algn="ctr">
              <a:lnSpc>
                <a:spcPts val="11141"/>
              </a:lnSpc>
              <a:spcBef>
                <a:spcPct val="0"/>
              </a:spcBef>
            </a:pPr>
            <a:r>
              <a:rPr lang="en-US" b="true" sz="9057">
                <a:solidFill>
                  <a:srgbClr val="FFDF87"/>
                </a:solidFill>
                <a:latin typeface="Libre Baskerville Bold"/>
                <a:ea typeface="Libre Baskerville Bold"/>
                <a:cs typeface="Libre Baskerville Bold"/>
                <a:sym typeface="Libre Baskerville Bold"/>
              </a:rPr>
              <a:t>Locandina</a:t>
            </a:r>
          </a:p>
        </p:txBody>
      </p:sp>
      <p:sp>
        <p:nvSpPr>
          <p:cNvPr name="TextBox 4" id="4"/>
          <p:cNvSpPr txBox="true"/>
          <p:nvPr/>
        </p:nvSpPr>
        <p:spPr>
          <a:xfrm rot="0">
            <a:off x="8067002" y="2272841"/>
            <a:ext cx="9706648" cy="6169942"/>
          </a:xfrm>
          <a:prstGeom prst="rect">
            <a:avLst/>
          </a:prstGeom>
        </p:spPr>
        <p:txBody>
          <a:bodyPr anchor="t" rtlCol="false" tIns="0" lIns="0" bIns="0" rIns="0">
            <a:spAutoFit/>
          </a:bodyPr>
          <a:lstStyle/>
          <a:p>
            <a:pPr algn="ctr">
              <a:lnSpc>
                <a:spcPts val="3799"/>
              </a:lnSpc>
            </a:pPr>
            <a:r>
              <a:rPr lang="en-US" b="true" sz="2713">
                <a:solidFill>
                  <a:srgbClr val="FFDF87"/>
                </a:solidFill>
                <a:latin typeface="Libre Baskerville Bold"/>
                <a:ea typeface="Libre Baskerville Bold"/>
                <a:cs typeface="Libre Baskerville Bold"/>
                <a:sym typeface="Libre Baskerville Bold"/>
              </a:rPr>
              <a:t>Questa è la locandina che ho ideato, un progetto nato dalla fusione di creatività e passione. Ho voluto catturare l'essenza dell'evento attraverso un design accattivante e colori vivaci che attirano immediatamente l'attenzione. Gli elementi grafici sono stati scelti con cura per riflettere il tema centrale, mentre il testo è disposto in modo chiaro e leggibile per garantire che le informazioni principali siano facilmente accessibili. Ogni dettaglio è stato pensato per creare un impatto visivo e comunicativo efficace, rendendo questa locandina non solo un mezzo di promozione, ma anche un'opera d'arte a sé stante.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DAGcX307tA8</dc:identifier>
  <dcterms:modified xsi:type="dcterms:W3CDTF">2011-08-01T06:04:30Z</dcterms:modified>
  <cp:revision>1</cp:revision>
  <dc:title>Castello Carmagnola</dc:title>
</cp:coreProperties>
</file>